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99" r:id="rId4"/>
  </p:sldMasterIdLst>
  <p:notesMasterIdLst>
    <p:notesMasterId r:id="rId23"/>
  </p:notesMasterIdLst>
  <p:handoutMasterIdLst>
    <p:handoutMasterId r:id="rId24"/>
  </p:handoutMasterIdLst>
  <p:sldIdLst>
    <p:sldId id="394" r:id="rId5"/>
    <p:sldId id="374" r:id="rId6"/>
    <p:sldId id="397" r:id="rId7"/>
    <p:sldId id="396" r:id="rId8"/>
    <p:sldId id="395" r:id="rId9"/>
    <p:sldId id="398" r:id="rId10"/>
    <p:sldId id="399" r:id="rId11"/>
    <p:sldId id="400" r:id="rId12"/>
    <p:sldId id="401" r:id="rId13"/>
    <p:sldId id="403" r:id="rId14"/>
    <p:sldId id="406" r:id="rId15"/>
    <p:sldId id="375" r:id="rId16"/>
    <p:sldId id="377" r:id="rId17"/>
    <p:sldId id="378" r:id="rId18"/>
    <p:sldId id="385" r:id="rId19"/>
    <p:sldId id="386" r:id="rId20"/>
    <p:sldId id="388" r:id="rId21"/>
    <p:sldId id="391" r:id="rId22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6C8"/>
    <a:srgbClr val="B0D9AB"/>
    <a:srgbClr val="88C680"/>
    <a:srgbClr val="954FC9"/>
    <a:srgbClr val="B07BD7"/>
    <a:srgbClr val="77D472"/>
    <a:srgbClr val="4CFA50"/>
    <a:srgbClr val="6CF05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250" autoAdjust="0"/>
    <p:restoredTop sz="95699" autoAdjust="0"/>
  </p:normalViewPr>
  <p:slideViewPr>
    <p:cSldViewPr>
      <p:cViewPr varScale="1">
        <p:scale>
          <a:sx n="85" d="100"/>
          <a:sy n="85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3132"/>
        <p:guide pos="2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92968CB-7E02-48BE-BAD2-23DA432568BD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DD65371-0378-4256-861A-7EB357928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AD1C69-B298-4EDC-906C-7726C51AFEF1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60B9DBD-D3DD-4EDB-93BB-7CFF45DE3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56857C-3F1C-4387-B80F-7A3467D58C99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2769CF-0E5C-48DD-BDD7-874AB1B39ECD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C87FC3-E4E1-4197-9E82-C52C6023BEB2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5183A-B5CC-4749-8C91-23D952112CEE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C54A30-51DB-4882-AD16-C88D6100E5FC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FDD622-E792-4AE7-98A4-913E804F8022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70D721-96F9-4D09-882E-EBC2B4E700C0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4C5941-8412-4204-B000-C7E723A436FD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BB1D5F-4A2C-43A2-AB00-CFE8CE6FB407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ADA1DA-22FD-4729-9B13-C9F299B108EC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1/13/2017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Управление образования Администрации города Ижевска  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AC02F9-05E8-498E-B765-9271F20052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Управление образования Администрации города Ижевска  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1E5CA6-AD56-42A5-8714-BF72AF1F85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Управление образования Администрации города Ижевска  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D02737-1309-4AA8-B9F1-564AB9753F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Управление образования Администрации города Ижевска  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61D7CA-2FEC-41F5-8523-9EE5B37986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Управление образования Администрации города Ижевска  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D8780F-BB1F-49A1-A081-427E22D329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Управление образования Администрации города Ижевска  </a:t>
            </a: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D0CC8D-4A48-4743-93F0-27B474D70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Управление образования Администрации города Ижевска  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C0A54D-7470-4C9F-9EE6-46DF9CE38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Управление образования Администрации города Ижевска  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B19001-ABC2-432D-86F2-41F64E8B06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Управление образования Администрации города Ижевска  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95B426-E0FF-4D59-B5EA-3D3166FB8F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Управление образования Администрации города Ижевска  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48DBCD9-E681-4C81-8C80-EDAD03B875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Управление образования Администрации города Ижевска  </a:t>
            </a:r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Company Logo</a:t>
            </a: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AF0CA47-B812-4B0D-8C71-862CF73625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  <p:sldLayoutId id="2147484407" r:id="rId8"/>
    <p:sldLayoutId id="2147484408" r:id="rId9"/>
    <p:sldLayoutId id="2147484409" r:id="rId10"/>
    <p:sldLayoutId id="214748441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Подзаголовок 2"/>
          <p:cNvSpPr>
            <a:spLocks noGrp="1"/>
          </p:cNvSpPr>
          <p:nvPr>
            <p:ph idx="1"/>
          </p:nvPr>
        </p:nvSpPr>
        <p:spPr>
          <a:xfrm>
            <a:off x="142844" y="2000240"/>
            <a:ext cx="8786874" cy="2428892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приема детей в МКОУ «Саранинская СОШ»</a:t>
            </a:r>
            <a:endParaRPr lang="ru-RU" alt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2"/>
          <a:srcRect t="17474" b="12091"/>
          <a:stretch>
            <a:fillRect/>
          </a:stretch>
        </p:blipFill>
        <p:spPr bwMode="auto">
          <a:xfrm>
            <a:off x="3235325" y="0"/>
            <a:ext cx="59086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TextBox 2"/>
          <p:cNvSpPr txBox="1">
            <a:spLocks noChangeArrowheads="1"/>
          </p:cNvSpPr>
          <p:nvPr/>
        </p:nvSpPr>
        <p:spPr bwMode="auto">
          <a:xfrm>
            <a:off x="428596" y="357166"/>
            <a:ext cx="8429684" cy="646331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Муниципальное казенное общеобразовательное учреждение </a:t>
            </a:r>
            <a:endParaRPr lang="ru-RU" alt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Саранинская средняя общеобразовательная школа»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50825" y="1557338"/>
            <a:ext cx="8642350" cy="4148137"/>
          </a:xfrm>
        </p:spPr>
        <p:txBody>
          <a:bodyPr anchor="ctr" anchorCtr="1">
            <a:normAutofit fontScale="92500" lnSpcReduction="10000"/>
          </a:bodyPr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(законные представители) детей имеют право по своему усмотрению представлять другие документы (в </a:t>
            </a:r>
            <a:r>
              <a:rPr lang="ru-RU" sz="36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медицинские).</a:t>
            </a:r>
          </a:p>
          <a:p>
            <a:pPr algn="just">
              <a:buFont typeface="Wingdings" pitchFamily="2" charset="2"/>
              <a:buNone/>
              <a:defRPr/>
            </a:pPr>
            <a:endParaRPr lang="ru-RU" sz="3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предоставления других документов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основания для приема </a:t>
            </a:r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ОО не допускается.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82B78-EA3E-4186-A1D5-EED2951BE91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dirty="0" smtClean="0"/>
              <a:t>Документы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68313" y="1268413"/>
            <a:ext cx="8135937" cy="4897437"/>
          </a:xfrm>
        </p:spPr>
        <p:txBody>
          <a:bodyPr anchor="ctr" anchorCtr="1"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в ОО оформляется распорядительным актом ОО </a:t>
            </a:r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7 рабочих дней после приема документов</a:t>
            </a:r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Распорядительные акты ОО о приеме детей на обучение размещаются на информационном стенде ОО </a:t>
            </a:r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их издания</a:t>
            </a:r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F96B7-F4DE-4B35-AA89-D7928A37306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048652" cy="714380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dirty="0" smtClean="0"/>
              <a:t>Зачисление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534400" cy="4332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344"/>
                <a:gridCol w="4477056"/>
              </a:tblGrid>
              <a:tr h="944840">
                <a:tc>
                  <a:txBody>
                    <a:bodyPr/>
                    <a:lstStyle/>
                    <a:p>
                      <a:pPr algn="ctr"/>
                      <a:r>
                        <a:rPr lang="ru-RU" sz="2800" kern="1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ребенка на 01 сентября текущего года</a:t>
                      </a:r>
                      <a:endParaRPr lang="ru-RU" sz="2800" kern="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6" marB="45706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решения</a:t>
                      </a:r>
                      <a:endParaRPr lang="ru-RU" sz="2800" kern="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6" marB="45706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71055">
                <a:tc>
                  <a:txBody>
                    <a:bodyPr/>
                    <a:lstStyle/>
                    <a:p>
                      <a:pPr algn="ctr"/>
                      <a:r>
                        <a:rPr lang="ru-RU" sz="2800" b="0" kern="1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6 лет 6 мес. до 8 лет</a:t>
                      </a:r>
                      <a:endParaRPr lang="ru-RU" sz="2800" b="0" kern="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6" marB="45706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kern="1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 принимает решение о зачислении самостоятельно</a:t>
                      </a:r>
                      <a:endParaRPr lang="ru-RU" sz="2800" b="0" kern="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6" marB="45706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44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kern="1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6 лет 6 мес.</a:t>
                      </a:r>
                      <a:endParaRPr lang="ru-RU" sz="2800" b="0" kern="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6" marB="45706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kern="1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разрешению  Учредителя ОО</a:t>
                      </a:r>
                      <a:endParaRPr lang="ru-RU" sz="2800" b="0" kern="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6" marB="45706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71553">
                <a:tc>
                  <a:txBody>
                    <a:bodyPr/>
                    <a:lstStyle/>
                    <a:p>
                      <a:pPr algn="ctr"/>
                      <a:r>
                        <a:rPr lang="ru-RU" sz="2800" b="0" kern="1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 8 лет ранее</a:t>
                      </a:r>
                      <a:r>
                        <a:rPr lang="ru-RU" sz="2800" b="0" kern="1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нигде не обучающихся</a:t>
                      </a:r>
                      <a:endParaRPr lang="ru-RU" sz="2800" b="0" kern="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6" marB="45706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разрешению  Учредителя ОО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0" kern="1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6" marB="45706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4498A-D1C3-484D-9EDD-54775E66590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00735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 smtClean="0"/>
              <a:t>Возраст приема в первый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424863" cy="2873381"/>
          </a:xfrm>
        </p:spPr>
        <p:txBody>
          <a:bodyPr>
            <a:normAutofit/>
          </a:bodyPr>
          <a:lstStyle/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отсутствие медицинских противопоказаний для обучения в более раннем возрасте;</a:t>
            </a:r>
          </a:p>
          <a:p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положительное заключение психолого-педагогической характеристики о готовности ребенка к обучению в ОО в более раннем возрасте.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ED95F-0BBA-4C15-BE18-6F8E75455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91528" cy="1428760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dirty="0" smtClean="0"/>
              <a:t>Условия зачисления ребенка </a:t>
            </a:r>
            <a:br>
              <a:rPr lang="ru-RU" altLang="ru-RU" sz="2800" dirty="0" smtClean="0"/>
            </a:br>
            <a:r>
              <a:rPr lang="ru-RU" altLang="ru-RU" sz="2800" dirty="0" smtClean="0"/>
              <a:t>младше 6 лет 6 месяцев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3140075"/>
          </a:xfrm>
        </p:spPr>
        <p:txBody>
          <a:bodyPr>
            <a:normAutofit fontScale="92500"/>
          </a:bodyPr>
          <a:lstStyle/>
          <a:p>
            <a:pPr algn="just"/>
            <a:r>
              <a:rPr lang="ru-RU" alt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Прием иностранных граждан, лиц без гражданства и их учет осуществляется на основании Федерального Закона от 25.07.2002 № 115-ФЗ «О правовом положении иностранных граждан в Российской Федерации»</a:t>
            </a:r>
          </a:p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B76A2-5265-48F7-AA87-166630CCD20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977214" cy="785818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 smtClean="0"/>
              <a:t>Прием иностранных граждан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50825" y="928671"/>
            <a:ext cx="8642350" cy="5000659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обязана ознакомить родителей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своим уставом, с лицензией на осуществление образовательной деятельности, со свидетельством о государственной аккредитации, с образовательными программами и другими документами, регламентирующими организацию и осуществление образовательной деятельности, права и обязанности обучающихся.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 ознакомления родителей фиксируется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заявлении о приеме и заверяется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личной подписью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родителей ребенка.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Подписью родителей ребенка фиксируется также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на обработку их персональных данных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персональных данных ребенка в порядке, установленном законодательством Российской Федерации.</a:t>
            </a:r>
          </a:p>
          <a:p>
            <a:pPr>
              <a:buFont typeface="Wingdings" pitchFamily="2" charset="2"/>
              <a:buNone/>
              <a:defRPr/>
            </a:pP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E8301-8896-4440-B544-2C19DBD6FED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dirty="0" smtClean="0"/>
              <a:t>Процедуры при приеме документов от заявителей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071546"/>
          <a:ext cx="8215370" cy="4857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762"/>
                <a:gridCol w="6623608"/>
              </a:tblGrid>
              <a:tr h="76863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очередь</a:t>
                      </a:r>
                      <a:r>
                        <a:rPr lang="ru-RU" sz="2200" b="1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записи</a:t>
                      </a:r>
                      <a:endParaRPr lang="ru-RU" sz="22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30" marB="4573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Закрепленные лица</a:t>
                      </a:r>
                      <a:endParaRPr lang="ru-RU" sz="22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30" marB="4573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3239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очередь при записи</a:t>
                      </a:r>
                      <a:endParaRPr lang="ru-RU" sz="22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30" marB="4573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763" lvl="1" indent="266700">
                        <a:buFont typeface="Arial" pitchFamily="34" charset="0"/>
                        <a:buChar char="•"/>
                      </a:pPr>
                      <a:r>
                        <a:rPr lang="ru-RU" sz="22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Федеральным законом от 7 февраля 2011 г. N 3-ФЗ «О полиции»,</a:t>
                      </a:r>
                    </a:p>
                    <a:p>
                      <a:pPr marL="4763" lvl="1" indent="266700">
                        <a:buFont typeface="Arial" pitchFamily="34" charset="0"/>
                        <a:buChar char="•"/>
                      </a:pPr>
                      <a:r>
                        <a:rPr lang="ru-RU" sz="22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Федеральным законом от 27 мая 1998 г. N 76-ФЗ «О статусе военнослужащих»</a:t>
                      </a:r>
                    </a:p>
                  </a:txBody>
                  <a:tcPr marL="91432" marR="91432" marT="45730" marB="4573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863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очередь при записи</a:t>
                      </a:r>
                      <a:endParaRPr lang="ru-RU" sz="22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30" marB="4573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Незакрепленные лица, но имеющие регистрацию на территории муниципального</a:t>
                      </a:r>
                      <a:r>
                        <a:rPr lang="ru-RU" sz="2200" b="1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22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30" marB="4573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863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очередь при записи</a:t>
                      </a:r>
                      <a:endParaRPr lang="ru-RU" sz="22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30" marB="4573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Незакрепленные лица,</a:t>
                      </a:r>
                      <a:r>
                        <a:rPr lang="ru-RU" sz="2200" b="1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имеющие регистрацию в других городах и районах </a:t>
                      </a:r>
                      <a:endParaRPr lang="ru-RU" sz="22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30" marB="4573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863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очередь при записи</a:t>
                      </a:r>
                      <a:endParaRPr lang="ru-RU" sz="22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30" marB="4573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Незакрепленные</a:t>
                      </a:r>
                      <a:r>
                        <a:rPr lang="ru-RU" sz="2200" b="1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лица, не имеющие регистрации</a:t>
                      </a:r>
                      <a:endParaRPr lang="ru-RU" sz="22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30" marB="45730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0B866-1957-4ACE-BB71-3758E1FB10C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9152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dirty="0" smtClean="0"/>
              <a:t>Первоочередное право </a:t>
            </a:r>
            <a:br>
              <a:rPr lang="ru-RU" altLang="ru-RU" sz="2800" dirty="0" smtClean="0"/>
            </a:br>
            <a:r>
              <a:rPr lang="ru-RU" altLang="ru-RU" sz="2800" dirty="0" smtClean="0"/>
              <a:t>при приеме на свободные места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358C1-7493-456B-9174-32CC8A86DF4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285721" y="152400"/>
            <a:ext cx="8477280" cy="563563"/>
          </a:xfrm>
        </p:spPr>
        <p:txBody>
          <a:bodyPr/>
          <a:lstStyle/>
          <a:p>
            <a:pPr algn="ctr"/>
            <a:r>
              <a:rPr lang="ru-RU" altLang="ru-RU" sz="2800" dirty="0" smtClean="0"/>
              <a:t>Если заявление пришло через РПГУ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1" y="785795"/>
          <a:ext cx="8643997" cy="524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433"/>
                <a:gridCol w="3204564"/>
              </a:tblGrid>
              <a:tr h="39411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1" marR="91451" marT="45691" marB="4569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1" marR="91451" marT="45691" marB="4569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337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Сотрудник образовательной</a:t>
                      </a:r>
                      <a:r>
                        <a:rPr lang="ru-RU" sz="2000" b="1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организации</a:t>
                      </a:r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на адрес электронной почты заявителя   высылается уведомление с подтверждением регистрации заявления, содержащее дату и время, когда заявителю необходимо явиться в образовательное учреждение с  пакетом всех необходимых документов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1" marR="91451" marT="45691" marB="4569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рабочего дня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1" marR="91451" marT="45691" marB="4569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695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Заявитель приходит с</a:t>
                      </a:r>
                      <a:r>
                        <a:rPr lang="ru-RU" sz="2000" b="1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пакетом документов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1" marR="91451" marT="45691" marB="4569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прихода в </a:t>
                      </a:r>
                      <a:r>
                        <a:rPr lang="ru-RU" sz="2000" b="1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образовательную организацию </a:t>
                      </a:r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указываются в уведомлении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1" marR="91451" marT="45691" marB="4569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053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о зачислении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1" marR="91451" marT="45691" marB="4569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7 рабочих дней после приема всех документов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1" marR="91451" marT="45691" marB="4569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37075"/>
          </a:xfrm>
        </p:spPr>
        <p:txBody>
          <a:bodyPr/>
          <a:lstStyle/>
          <a:p>
            <a:r>
              <a:rPr lang="ru-RU" alt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своевременность подачи заявления,</a:t>
            </a:r>
          </a:p>
          <a:p>
            <a:r>
              <a:rPr lang="ru-RU" alt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соответствие возраста ребенка условиям предоставления услуги,</a:t>
            </a:r>
          </a:p>
          <a:p>
            <a:r>
              <a:rPr lang="ru-RU" alt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наличие всех необходимых документов,  </a:t>
            </a:r>
          </a:p>
          <a:p>
            <a:r>
              <a:rPr lang="ru-RU" alt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наличие свободных мест в образовательной организации</a:t>
            </a:r>
          </a:p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52B39-EEF1-46E4-B856-6BD65781EC9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dirty="0" smtClean="0"/>
              <a:t>Критерии зачисления ребенка </a:t>
            </a:r>
            <a:br>
              <a:rPr lang="ru-RU" altLang="ru-RU" sz="2800" dirty="0" smtClean="0"/>
            </a:br>
            <a:r>
              <a:rPr lang="ru-RU" altLang="ru-RU" sz="2800" dirty="0" smtClean="0"/>
              <a:t>в 1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ru-RU" altLang="ru-RU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Федеральный закон «Об образовании в Российской Федерации» от 29 декабря 2012 г. № 273-ФЗ; </a:t>
            </a:r>
          </a:p>
          <a:p>
            <a:pPr algn="just"/>
            <a:r>
              <a:rPr lang="ru-RU" alt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Приказ МОиН РФ от 22.01.2014г. № 32 «Об утверждении Порядка приема граждан на обучение по образовательным программам начального общего, основного общего и среднего общего образования»;</a:t>
            </a:r>
          </a:p>
          <a:p>
            <a:pPr algn="just"/>
            <a:r>
              <a:rPr lang="ru-RU" alt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Методические рекомендации МОиН УР от 30.10.2014г. </a:t>
            </a:r>
          </a:p>
          <a:p>
            <a:pPr>
              <a:buFont typeface="Wingdings" pitchFamily="2" charset="2"/>
              <a:buNone/>
            </a:pPr>
            <a:endParaRPr lang="ru-RU" altLang="ru-RU" smtClean="0"/>
          </a:p>
          <a:p>
            <a:pPr>
              <a:buFont typeface="Wingdings" pitchFamily="2" charset="2"/>
              <a:buNone/>
            </a:pP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B68D3-1413-4C97-82EE-9E5806F6BDB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dirty="0" smtClean="0"/>
              <a:t>Нормативные  документы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2643206"/>
          </a:xfrm>
        </p:spPr>
        <p:txBody>
          <a:bodyPr anchor="ctr" anchorCtr="1"/>
          <a:lstStyle/>
          <a:p>
            <a:pPr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приема граждан в Муниципальное казенное общеобразовательное учреждение «Саранинская средняя общеобразовательная школа», утвержденные </a:t>
            </a:r>
          </a:p>
          <a:p>
            <a:pPr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№ 30 от 17.03.2015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CDD42-9F6A-4215-853C-1134F4C573A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dirty="0" smtClean="0"/>
              <a:t>Основной  документ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92E09-859F-41F6-9A66-68EB9846312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20090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 smtClean="0"/>
              <a:t>Прием  заявлений  в  1  класс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285860"/>
          <a:ext cx="8358246" cy="4439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1210"/>
                <a:gridCol w="4597036"/>
              </a:tblGrid>
              <a:tr h="17876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0" u="none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детей, </a:t>
                      </a:r>
                      <a:r>
                        <a:rPr lang="ru-RU" sz="2800" b="1" u="none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проживающих</a:t>
                      </a:r>
                      <a:r>
                        <a:rPr lang="ru-RU" sz="2800" b="0" u="none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закрепленной территории</a:t>
                      </a:r>
                      <a:endParaRPr lang="ru-RU" sz="2800" b="0" u="none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1" marB="45711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начинается 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позднее 1 февраля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завершается не позднее 30 июня</a:t>
                      </a:r>
                      <a:endParaRPr lang="ru-RU" sz="2800" b="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1" marB="45711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414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ля детей,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проживающих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закрепленной территории</a:t>
                      </a:r>
                      <a:endParaRPr lang="ru-RU" sz="28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1" marB="45711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начинается 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1 июля </a:t>
                      </a:r>
                      <a:r>
                        <a:rPr lang="ru-RU" sz="28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текущего года до момента заполнения свободных мест, но не позднее 5 сентября текущего года</a:t>
                      </a:r>
                      <a:endParaRPr lang="ru-RU" sz="28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11" marB="45711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3644900"/>
          </a:xfrm>
        </p:spPr>
        <p:txBody>
          <a:bodyPr anchor="ctr" anchorCtr="1"/>
          <a:lstStyle/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36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личному заявлению родителя</a:t>
            </a:r>
            <a:r>
              <a:rPr lang="ru-RU" alt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(законного представителя) ребенка </a:t>
            </a:r>
            <a:r>
              <a:rPr lang="ru-RU" altLang="ru-RU" sz="36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предъявлении оригинала документа</a:t>
            </a:r>
            <a:r>
              <a:rPr lang="ru-RU" alt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удостоверяющего личность родителя 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(законного представителя)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2279C-6B99-4516-9EE7-F167F581A58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7862887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dirty="0" smtClean="0"/>
              <a:t>Прием в ОО осуществляется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3644900"/>
          </a:xfrm>
        </p:spPr>
        <p:txBody>
          <a:bodyPr anchor="ctr" anchorCtr="1"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 может осуществляться в форме электронного документа с использованием информационно-телекоммуникационных сетей общего пользования.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53C2E-B993-45E3-8D63-92FB5DE8EA2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dirty="0" smtClean="0"/>
              <a:t>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58775" y="1412875"/>
            <a:ext cx="8461375" cy="4464050"/>
          </a:xfrm>
        </p:spPr>
        <p:txBody>
          <a:bodyPr anchor="ctr" anchorCtr="1"/>
          <a:lstStyle/>
          <a:p>
            <a:pPr>
              <a:buFont typeface="Wingdings" pitchFamily="2" charset="2"/>
              <a:buNone/>
            </a:pPr>
            <a:r>
              <a:rPr lang="ru-RU" alt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 фамилия, имя, отчество ребенка;</a:t>
            </a:r>
          </a:p>
          <a:p>
            <a:pPr>
              <a:buFont typeface="Wingdings" pitchFamily="2" charset="2"/>
              <a:buNone/>
            </a:pPr>
            <a:r>
              <a:rPr lang="ru-RU" alt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 дата и место рождения ребенка;</a:t>
            </a:r>
          </a:p>
          <a:p>
            <a:pPr>
              <a:buFont typeface="Wingdings" pitchFamily="2" charset="2"/>
              <a:buNone/>
            </a:pPr>
            <a:r>
              <a:rPr lang="ru-RU" alt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в) фамилия, имя, отчество родителей ребенка;</a:t>
            </a:r>
          </a:p>
          <a:p>
            <a:pPr>
              <a:buFont typeface="Wingdings" pitchFamily="2" charset="2"/>
              <a:buNone/>
            </a:pPr>
            <a:r>
              <a:rPr lang="ru-RU" alt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г) адрес места жительства ребенка, его родителей;</a:t>
            </a:r>
          </a:p>
          <a:p>
            <a:pPr>
              <a:buFont typeface="Wingdings" pitchFamily="2" charset="2"/>
              <a:buNone/>
            </a:pPr>
            <a:r>
              <a:rPr lang="ru-RU" alt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д) контактные телефоны родителей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6B52F-193E-4D47-8D43-65CB6D6EFD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78787" cy="56356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dirty="0" smtClean="0"/>
              <a:t>В  заявлении  указываются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250825" y="1285860"/>
            <a:ext cx="8713788" cy="4419615"/>
          </a:xfrm>
        </p:spPr>
        <p:txBody>
          <a:bodyPr anchor="ctr" anchorCtr="1"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ru-RU" alt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Лица, проживающие на закрепленной территории, предоставляют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оригинал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свидетельства о рождении ребенка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или документ, подтверждающий родство заявителя,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свидетельство о регистрации ребенка по месту жительства 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или по месту пребывания на закрепленной территории или документ, содержащий сведения о регистрации ребенка по месту жительства или по месту пребывания на закрепленной территории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38AD9-90C3-4F63-BE13-B488C52FF98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dirty="0" smtClean="0"/>
              <a:t>Документы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68313" y="1428737"/>
            <a:ext cx="8229600" cy="3071833"/>
          </a:xfrm>
        </p:spPr>
        <p:txBody>
          <a:bodyPr anchor="ctr" anchorCtr="1"/>
          <a:lstStyle/>
          <a:p>
            <a:pPr algn="ctr">
              <a:buFont typeface="Wingdings" pitchFamily="2" charset="2"/>
              <a:buNone/>
            </a:pPr>
            <a:r>
              <a:rPr lang="ru-RU" altLang="ru-RU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Лица, не проживающие</a:t>
            </a:r>
            <a:r>
              <a:rPr lang="ru-RU" alt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закрепленной территории, предоставляют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свидетельство о рождении ребенка.</a:t>
            </a:r>
            <a:endParaRPr lang="ru-RU" alt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b="1" dirty="0" smtClean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C8397-5189-4E19-8D8F-0A071BA219E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dirty="0" smtClean="0"/>
              <a:t>Документы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5E35A679C63534FADA2C7CAF6792087" ma:contentTypeVersion="1" ma:contentTypeDescription="Создание документа." ma:contentTypeScope="" ma:versionID="74bf03bef3f43c832dccf160a2ec89a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df2ebeee8080113e310db2e111f53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365851A-000A-4F6B-9394-DE0ED04F49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F76C453-721C-4450-80C3-191E6AFF84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8DD026-2626-442B-9071-88315EE41273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2631</TotalTime>
  <Words>776</Words>
  <Application>Microsoft Office PowerPoint</Application>
  <PresentationFormat>Экран (4:3)</PresentationFormat>
  <Paragraphs>112</Paragraphs>
  <Slides>18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 </vt:lpstr>
      <vt:lpstr>Нормативные  документы</vt:lpstr>
      <vt:lpstr>Основной  документ</vt:lpstr>
      <vt:lpstr>Прием  заявлений  в  1  класс</vt:lpstr>
      <vt:lpstr>Прием в ОО осуществляется</vt:lpstr>
      <vt:lpstr>Внимание</vt:lpstr>
      <vt:lpstr>В  заявлении  указываются</vt:lpstr>
      <vt:lpstr>Документы</vt:lpstr>
      <vt:lpstr>Документы</vt:lpstr>
      <vt:lpstr>Документы</vt:lpstr>
      <vt:lpstr>Зачисление</vt:lpstr>
      <vt:lpstr>Возраст приема в первый класс</vt:lpstr>
      <vt:lpstr>Условия зачисления ребенка  младше 6 лет 6 месяцев</vt:lpstr>
      <vt:lpstr>Прием иностранных граждан</vt:lpstr>
      <vt:lpstr>Процедуры при приеме документов от заявителей</vt:lpstr>
      <vt:lpstr>Первоочередное право  при приеме на свободные места</vt:lpstr>
      <vt:lpstr>Если заявление пришло через РПГУ</vt:lpstr>
      <vt:lpstr>Критерии зачисления ребенка  в 1 класс</vt:lpstr>
    </vt:vector>
  </TitlesOfParts>
  <Company>Управление Образования Администрации г. Ижевска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Макарова Ольга Владиславовна</dc:creator>
  <cp:lastModifiedBy>Хозяин</cp:lastModifiedBy>
  <cp:revision>470</cp:revision>
  <cp:lastPrinted>2015-01-21T15:30:25Z</cp:lastPrinted>
  <dcterms:created xsi:type="dcterms:W3CDTF">2012-07-23T10:55:10Z</dcterms:created>
  <dcterms:modified xsi:type="dcterms:W3CDTF">2017-01-13T07:04:51Z</dcterms:modified>
</cp:coreProperties>
</file>